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270" r:id="rId6"/>
    <p:sldId id="272" r:id="rId7"/>
    <p:sldId id="273" r:id="rId8"/>
    <p:sldId id="274" r:id="rId9"/>
    <p:sldId id="278" r:id="rId10"/>
    <p:sldId id="279" r:id="rId11"/>
    <p:sldId id="280" r:id="rId12"/>
    <p:sldId id="281" r:id="rId13"/>
    <p:sldId id="275" r:id="rId14"/>
    <p:sldId id="282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8"/>
    <a:srgbClr val="E4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288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40B5B-E3C0-2A47-BE6E-DE4059EA59FB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EB24-950C-4743-91F7-2A436F9706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grahlo@cmhc.or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1579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7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276" y="2873917"/>
            <a:ext cx="6822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State Innovation Model (SIM)</a:t>
            </a:r>
          </a:p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Central Maine Healthcare</a:t>
            </a:r>
          </a:p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Diabetes Prevention Program</a:t>
            </a:r>
            <a:endParaRPr lang="en-US" sz="28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276" y="4352026"/>
            <a:ext cx="6822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Louise E. Ingraham, MS, RDN, LD, Program Coordinator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Claire E. Poulin, DPP Participant 2015-16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December 6, 2016</a:t>
            </a:r>
            <a:endParaRPr lang="en-US" sz="2000" dirty="0">
              <a:solidFill>
                <a:srgbClr val="1B3768"/>
              </a:solidFill>
              <a:latin typeface="Neutraface Text Light"/>
              <a:cs typeface="Neutraface Text Light"/>
            </a:endParaRPr>
          </a:p>
        </p:txBody>
      </p:sp>
      <p:pic>
        <p:nvPicPr>
          <p:cNvPr id="1026" name="Picture 2" descr="C:\Users\alan.henry\Desktop\rackspace\Communications\sim logo_final_1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03" y="1413162"/>
            <a:ext cx="3247794" cy="12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7471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Lessons Learned / Recommendations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5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Schoolbook" panose="02040604050505020304" pitchFamily="18" charset="0"/>
              </a:rPr>
              <a:t>Printing of materials – expensive</a:t>
            </a:r>
          </a:p>
          <a:p>
            <a:r>
              <a:rPr lang="en-US" sz="2800" dirty="0" smtClean="0">
                <a:latin typeface="Century Schoolbook" panose="02040604050505020304" pitchFamily="18" charset="0"/>
              </a:rPr>
              <a:t>Participant retention remains difficult</a:t>
            </a:r>
          </a:p>
          <a:p>
            <a:r>
              <a:rPr lang="en-US" sz="2800" dirty="0" smtClean="0">
                <a:latin typeface="Century Schoolbook" panose="02040604050505020304" pitchFamily="18" charset="0"/>
              </a:rPr>
              <a:t>Organizations need to find a way to pay Lifestyle Coaches (reimbursement will help)</a:t>
            </a:r>
          </a:p>
          <a:p>
            <a:pPr lvl="1"/>
            <a:r>
              <a:rPr lang="en-US" sz="2400" dirty="0" smtClean="0">
                <a:latin typeface="Century Schoolbook" panose="02040604050505020304" pitchFamily="18" charset="0"/>
              </a:rPr>
              <a:t>As extra duties, DPP becomes lower priority</a:t>
            </a:r>
          </a:p>
          <a:p>
            <a:pPr lvl="1"/>
            <a:r>
              <a:rPr lang="en-US" sz="2400" dirty="0" smtClean="0">
                <a:latin typeface="Century Schoolbook" panose="02040604050505020304" pitchFamily="18" charset="0"/>
              </a:rPr>
              <a:t>Some CMH coaches lead programs after hours on days they don’t work</a:t>
            </a:r>
          </a:p>
          <a:p>
            <a:pPr lvl="1"/>
            <a:r>
              <a:rPr lang="en-US" sz="2400" dirty="0" smtClean="0">
                <a:latin typeface="Century Schoolbook" panose="02040604050505020304" pitchFamily="18" charset="0"/>
              </a:rPr>
              <a:t>Dedicated volunteers can be valuable assets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7471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Next Steps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5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Century Schoolbook" panose="02040604050505020304" pitchFamily="18" charset="0"/>
              </a:rPr>
              <a:t>Business plan developed for SIM grant</a:t>
            </a:r>
          </a:p>
          <a:p>
            <a:pPr lvl="1"/>
            <a:r>
              <a:rPr lang="en-US" sz="2000" dirty="0" smtClean="0">
                <a:latin typeface="Century Schoolbook" panose="02040604050505020304" pitchFamily="18" charset="0"/>
              </a:rPr>
              <a:t>Needs approval from Administration</a:t>
            </a:r>
          </a:p>
          <a:p>
            <a:pPr lvl="1"/>
            <a:r>
              <a:rPr lang="en-US" sz="2000" dirty="0" smtClean="0">
                <a:latin typeface="Century Schoolbook" panose="02040604050505020304" pitchFamily="18" charset="0"/>
              </a:rPr>
              <a:t>Will help fund future Lifestyle Coach Trainings for CMH staff</a:t>
            </a:r>
          </a:p>
          <a:p>
            <a:r>
              <a:rPr lang="en-US" sz="2800" dirty="0" smtClean="0">
                <a:latin typeface="Century Schoolbook" panose="02040604050505020304" pitchFamily="18" charset="0"/>
              </a:rPr>
              <a:t>Continue to expand DPP within the CMH system</a:t>
            </a:r>
          </a:p>
          <a:p>
            <a:pPr lvl="1"/>
            <a:r>
              <a:rPr lang="en-US" sz="2000" dirty="0" smtClean="0">
                <a:latin typeface="Century Schoolbook" panose="02040604050505020304" pitchFamily="18" charset="0"/>
              </a:rPr>
              <a:t>Engage all trained coaches</a:t>
            </a:r>
          </a:p>
          <a:p>
            <a:pPr lvl="1"/>
            <a:r>
              <a:rPr lang="en-US" sz="2000" dirty="0" smtClean="0">
                <a:latin typeface="Century Schoolbook" panose="02040604050505020304" pitchFamily="18" charset="0"/>
              </a:rPr>
              <a:t>Continue outreach to practices and providers</a:t>
            </a:r>
          </a:p>
          <a:p>
            <a:r>
              <a:rPr lang="en-US" sz="2800" dirty="0" smtClean="0">
                <a:latin typeface="Century Schoolbook" panose="02040604050505020304" pitchFamily="18" charset="0"/>
              </a:rPr>
              <a:t>Enroll as Medicare DPP (MDPP) supplier during 2017</a:t>
            </a:r>
          </a:p>
          <a:p>
            <a:pPr lvl="1"/>
            <a:r>
              <a:rPr lang="en-US" sz="2000" dirty="0" smtClean="0">
                <a:latin typeface="Century Schoolbook" panose="02040604050505020304" pitchFamily="18" charset="0"/>
              </a:rPr>
              <a:t>Assist all our coaches as they apply for National Provider Identifier (NPI) numbers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232" y="89370"/>
            <a:ext cx="862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Central Maine Healthcare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Diabetes Prevention Program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"/>
          <a:stretch/>
        </p:blipFill>
        <p:spPr>
          <a:xfrm>
            <a:off x="0" y="1223010"/>
            <a:ext cx="9144000" cy="5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05317" y="2626652"/>
            <a:ext cx="453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Schoolbook" panose="02040604050505020304" pitchFamily="18" charset="0"/>
              </a:rPr>
              <a:t>Questions?</a:t>
            </a:r>
            <a:endParaRPr lang="en-US" sz="2800" b="1" dirty="0">
              <a:latin typeface="Century Schoolbook" panose="02040604050505020304" pitchFamily="18" charset="0"/>
            </a:endParaRPr>
          </a:p>
        </p:txBody>
      </p:sp>
      <p:pic>
        <p:nvPicPr>
          <p:cNvPr id="7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8348" y="3948056"/>
            <a:ext cx="424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Louise Ingraham, MS, RDN, LD</a:t>
            </a:r>
          </a:p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10 High Street, Suite 305</a:t>
            </a:r>
          </a:p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Lewiston, ME 04240</a:t>
            </a:r>
          </a:p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207-330-7769</a:t>
            </a:r>
          </a:p>
          <a:p>
            <a:pPr algn="ctr"/>
            <a:r>
              <a:rPr lang="en-US" dirty="0" smtClean="0">
                <a:latin typeface="Century Schoolbook" panose="02040604050505020304" pitchFamily="18" charset="0"/>
                <a:hlinkClick r:id="rId6"/>
              </a:rPr>
              <a:t>ingrahlo@cmhc.org</a:t>
            </a:r>
            <a:endParaRPr lang="en-US" dirty="0" smtClean="0"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Approach / Implementation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1026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31981"/>
            <a:ext cx="8229600" cy="43138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Schoolbook" panose="02040604050505020304" pitchFamily="18" charset="0"/>
              </a:rPr>
              <a:t>2013 National DPP began at CMH </a:t>
            </a:r>
            <a:r>
              <a:rPr lang="en-US" sz="2400" dirty="0">
                <a:latin typeface="Century Schoolbook" panose="02040604050505020304" pitchFamily="18" charset="0"/>
              </a:rPr>
              <a:t>Employee Health / Healthy Decisions Wellness Program 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seven lifestyle coaches </a:t>
            </a:r>
            <a:r>
              <a:rPr lang="en-US" sz="1800" dirty="0">
                <a:latin typeface="Century Schoolbook" panose="02040604050505020304" pitchFamily="18" charset="0"/>
              </a:rPr>
              <a:t>trained in March 2013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one </a:t>
            </a:r>
            <a:r>
              <a:rPr lang="en-US" sz="1800" dirty="0">
                <a:latin typeface="Century Schoolbook" panose="02040604050505020304" pitchFamily="18" charset="0"/>
              </a:rPr>
              <a:t>facilitated 4 programs that year</a:t>
            </a:r>
          </a:p>
          <a:p>
            <a:r>
              <a:rPr lang="en-US" sz="2400" dirty="0">
                <a:latin typeface="Century Schoolbook" panose="02040604050505020304" pitchFamily="18" charset="0"/>
              </a:rPr>
              <a:t>Program Coordinator hired July 2014</a:t>
            </a:r>
          </a:p>
          <a:p>
            <a:pPr lvl="0"/>
            <a:r>
              <a:rPr lang="en-US" sz="2400" dirty="0">
                <a:latin typeface="Century Schoolbook" panose="02040604050505020304" pitchFamily="18" charset="0"/>
              </a:rPr>
              <a:t>Master Trainer </a:t>
            </a:r>
            <a:r>
              <a:rPr lang="en-US" sz="2400" i="1" dirty="0" smtClean="0">
                <a:latin typeface="Century Schoolbook" panose="02040604050505020304" pitchFamily="18" charset="0"/>
              </a:rPr>
              <a:t>Select</a:t>
            </a:r>
            <a:r>
              <a:rPr lang="en-US" sz="2400" dirty="0" smtClean="0">
                <a:latin typeface="Century Schoolbook" panose="02040604050505020304" pitchFamily="18" charset="0"/>
              </a:rPr>
              <a:t> (MTS) </a:t>
            </a:r>
            <a:r>
              <a:rPr lang="en-US" sz="2400" dirty="0">
                <a:latin typeface="Century Schoolbook" panose="02040604050505020304" pitchFamily="18" charset="0"/>
              </a:rPr>
              <a:t>trained October 2014</a:t>
            </a:r>
          </a:p>
          <a:p>
            <a:pPr lvl="0"/>
            <a:r>
              <a:rPr lang="en-US" sz="2400" dirty="0">
                <a:latin typeface="Century Schoolbook" panose="02040604050505020304" pitchFamily="18" charset="0"/>
              </a:rPr>
              <a:t>SIM contract effective </a:t>
            </a:r>
            <a:r>
              <a:rPr lang="en-US" sz="2400" dirty="0" smtClean="0">
                <a:latin typeface="Century Schoolbook" panose="02040604050505020304" pitchFamily="18" charset="0"/>
              </a:rPr>
              <a:t>October </a:t>
            </a:r>
            <a:r>
              <a:rPr lang="en-US" sz="2400" dirty="0">
                <a:latin typeface="Century Schoolbook" panose="02040604050505020304" pitchFamily="18" charset="0"/>
              </a:rPr>
              <a:t>1, 2014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First Lifestyle </a:t>
            </a:r>
            <a:r>
              <a:rPr lang="en-US" sz="1800" dirty="0">
                <a:latin typeface="Century Schoolbook" panose="02040604050505020304" pitchFamily="18" charset="0"/>
              </a:rPr>
              <a:t>Coach </a:t>
            </a:r>
            <a:r>
              <a:rPr lang="en-US" sz="1800" dirty="0" smtClean="0">
                <a:latin typeface="Century Schoolbook" panose="02040604050505020304" pitchFamily="18" charset="0"/>
              </a:rPr>
              <a:t>Training </a:t>
            </a:r>
            <a:r>
              <a:rPr lang="en-US" sz="1800" dirty="0">
                <a:latin typeface="Century Schoolbook" panose="02040604050505020304" pitchFamily="18" charset="0"/>
              </a:rPr>
              <a:t>November </a:t>
            </a:r>
            <a:r>
              <a:rPr lang="en-US" sz="1800" dirty="0" smtClean="0">
                <a:latin typeface="Century Schoolbook" panose="02040604050505020304" pitchFamily="18" charset="0"/>
              </a:rPr>
              <a:t>2014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Funding used for:</a:t>
            </a:r>
          </a:p>
          <a:p>
            <a:pPr lvl="2"/>
            <a:r>
              <a:rPr lang="en-US" sz="1600" dirty="0" smtClean="0">
                <a:latin typeface="Century Schoolbook" panose="02040604050505020304" pitchFamily="18" charset="0"/>
              </a:rPr>
              <a:t>Purchase training and teaching / participant materials</a:t>
            </a:r>
          </a:p>
          <a:p>
            <a:pPr lvl="2"/>
            <a:r>
              <a:rPr lang="en-US" sz="1600" dirty="0" smtClean="0">
                <a:latin typeface="Century Schoolbook" panose="02040604050505020304" pitchFamily="18" charset="0"/>
              </a:rPr>
              <a:t>Travel expenses to Bar Harbor and Presque Isle</a:t>
            </a:r>
            <a:endParaRPr lang="en-US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pic>
        <p:nvPicPr>
          <p:cNvPr id="5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76225"/>
            <a:ext cx="8229600" cy="3410175"/>
          </a:xfrm>
        </p:spPr>
        <p:txBody>
          <a:bodyPr/>
          <a:lstStyle/>
          <a:p>
            <a:pPr lvl="0"/>
            <a:r>
              <a:rPr lang="en-US" sz="2400" dirty="0" smtClean="0">
                <a:latin typeface="Century Schoolbook" panose="02040604050505020304" pitchFamily="18" charset="0"/>
              </a:rPr>
              <a:t>Presented 9 Lifestyle Coach Trainings over 2 years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One at Mt</a:t>
            </a:r>
            <a:r>
              <a:rPr lang="en-US" sz="1800" dirty="0">
                <a:latin typeface="Century Schoolbook" panose="02040604050505020304" pitchFamily="18" charset="0"/>
              </a:rPr>
              <a:t>. Desert Island Hospital </a:t>
            </a:r>
            <a:r>
              <a:rPr lang="en-US" sz="1800" dirty="0" smtClean="0">
                <a:latin typeface="Century Schoolbook" panose="02040604050505020304" pitchFamily="18" charset="0"/>
              </a:rPr>
              <a:t>(Bar Harbor)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One at The </a:t>
            </a:r>
            <a:r>
              <a:rPr lang="en-US" sz="1800" dirty="0">
                <a:latin typeface="Century Schoolbook" panose="02040604050505020304" pitchFamily="18" charset="0"/>
              </a:rPr>
              <a:t>Aroostook Medical </a:t>
            </a:r>
            <a:r>
              <a:rPr lang="en-US" sz="1800" dirty="0" smtClean="0">
                <a:latin typeface="Century Schoolbook" panose="02040604050505020304" pitchFamily="18" charset="0"/>
              </a:rPr>
              <a:t>Center (Presque Isle)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Seven at Central Maine Medical Center (Lewiston)</a:t>
            </a:r>
            <a:endParaRPr lang="en-US" sz="18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</a:rPr>
              <a:t>84 coaches trained within the 2 year </a:t>
            </a:r>
            <a:r>
              <a:rPr lang="en-US" sz="2400" dirty="0" smtClean="0">
                <a:latin typeface="Century Schoolbook" panose="02040604050505020304" pitchFamily="18" charset="0"/>
              </a:rPr>
              <a:t>contract</a:t>
            </a:r>
          </a:p>
          <a:p>
            <a:pPr marL="0" indent="0">
              <a:buNone/>
            </a:pPr>
            <a:r>
              <a:rPr lang="en-US" sz="2400" dirty="0" smtClean="0">
                <a:latin typeface="Century Schoolbook" panose="02040604050505020304" pitchFamily="18" charset="0"/>
              </a:rPr>
              <a:t>    (goal </a:t>
            </a:r>
            <a:r>
              <a:rPr lang="en-US" sz="2400" u="sng" dirty="0" smtClean="0">
                <a:latin typeface="Century Schoolbook" panose="02040604050505020304" pitchFamily="18" charset="0"/>
              </a:rPr>
              <a:t>&gt;</a:t>
            </a:r>
            <a:r>
              <a:rPr lang="en-US" sz="2400" dirty="0" smtClean="0">
                <a:latin typeface="Century Schoolbook" panose="02040604050505020304" pitchFamily="18" charset="0"/>
              </a:rPr>
              <a:t> 32</a:t>
            </a:r>
            <a:r>
              <a:rPr lang="en-US" sz="2400" dirty="0">
                <a:latin typeface="Century Schoolbook" panose="02040604050505020304" pitchFamily="18" charset="0"/>
              </a:rPr>
              <a:t>)</a:t>
            </a:r>
          </a:p>
          <a:p>
            <a:pPr lvl="1"/>
            <a:r>
              <a:rPr lang="en-US" sz="1800" dirty="0">
                <a:latin typeface="Century Schoolbook" panose="02040604050505020304" pitchFamily="18" charset="0"/>
              </a:rPr>
              <a:t>Average of 9 new coaches per training </a:t>
            </a:r>
            <a:endParaRPr lang="en-US" sz="1800" dirty="0" smtClean="0">
              <a:latin typeface="Century Schoolbook" panose="020406040505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entury Schoolbook" panose="02040604050505020304" pitchFamily="18" charset="0"/>
              </a:rPr>
              <a:t> </a:t>
            </a:r>
            <a:r>
              <a:rPr lang="en-US" sz="1800" dirty="0" smtClean="0">
                <a:latin typeface="Century Schoolbook" panose="02040604050505020304" pitchFamily="18" charset="0"/>
              </a:rPr>
              <a:t>   (goal 6 - 12</a:t>
            </a:r>
            <a:r>
              <a:rPr lang="en-US" sz="1800" dirty="0">
                <a:latin typeface="Century Schoolbook" panose="02040604050505020304" pitchFamily="18" charset="0"/>
              </a:rPr>
              <a:t>)</a:t>
            </a:r>
            <a:endParaRPr lang="en-US" sz="1800" dirty="0" smtClean="0"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Approach / Implementation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pic>
        <p:nvPicPr>
          <p:cNvPr id="5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Approach / Implementation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89253"/>
              </p:ext>
            </p:extLst>
          </p:nvPr>
        </p:nvGraphicFramePr>
        <p:xfrm>
          <a:off x="486782" y="1459217"/>
          <a:ext cx="8170436" cy="4333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2609"/>
                <a:gridCol w="2042609"/>
                <a:gridCol w="2042609"/>
                <a:gridCol w="204260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Schoolbook" panose="02040604050505020304" pitchFamily="18" charset="0"/>
                        </a:rPr>
                        <a:t>Other Organizations Trained 2014</a:t>
                      </a:r>
                      <a:r>
                        <a:rPr lang="en-US" sz="1600" baseline="0" dirty="0" smtClean="0">
                          <a:latin typeface="Century Schoolbook" panose="02040604050505020304" pitchFamily="18" charset="0"/>
                        </a:rPr>
                        <a:t> - 2016</a:t>
                      </a:r>
                      <a:endParaRPr lang="en-US" sz="16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anose="02040604050505020304" pitchFamily="18" charset="0"/>
                        </a:rPr>
                        <a:t>CMH &amp; Affiliates</a:t>
                      </a:r>
                      <a:endParaRPr lang="en-US" sz="16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Blue Hill Memorial Hospital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GD - BIW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Midcoast Hospital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anose="02040604050505020304" pitchFamily="18" charset="0"/>
                        </a:rPr>
                        <a:t>CMMC and</a:t>
                      </a:r>
                      <a:r>
                        <a:rPr lang="en-US" sz="1600" baseline="0" dirty="0" smtClean="0">
                          <a:latin typeface="Century Schoolbook" panose="02040604050505020304" pitchFamily="18" charset="0"/>
                        </a:rPr>
                        <a:t> various practices</a:t>
                      </a:r>
                      <a:endParaRPr lang="en-US" sz="1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Bucksport Regional Health Center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Healthy Acadia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Pen Bay Healthcare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DFD Russell Medical Centers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Cary Medical Center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Home Health Visiting Nurses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St. Mary’s Regional Medical Center/Bates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Healthy Androscoggin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Central Maine Conditioning Clinic, Inc.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LL Bean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Stephens Memorial Hospital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Tri-County Mental Health Services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Eastport Health Care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Mayo Regional Hospital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Waldo County General Hospital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United Ambulance Service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EMHS - Beacon Health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entury Schoolbook" panose="02040604050505020304" pitchFamily="18" charset="0"/>
                        </a:rPr>
                        <a:t>MDI YMCA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traface Text Book"/>
                <a:cs typeface="Neutraface Text Book"/>
              </a:rPr>
              <a:t>Approach / Implementation</a:t>
            </a:r>
          </a:p>
        </p:txBody>
      </p:sp>
      <p:pic>
        <p:nvPicPr>
          <p:cNvPr id="5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7368" y="1592133"/>
            <a:ext cx="2577955" cy="13662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/>
            </a:r>
            <a:br>
              <a:rPr lang="en-US" dirty="0" smtClean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</a:rPr>
              <a:t/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 smtClean="0">
                <a:latin typeface="Century Schoolbook" panose="02040604050505020304" pitchFamily="18" charset="0"/>
              </a:rPr>
              <a:t>SIM-trained </a:t>
            </a:r>
            <a:r>
              <a:rPr lang="en-US" dirty="0">
                <a:latin typeface="Century Schoolbook" panose="02040604050505020304" pitchFamily="18" charset="0"/>
              </a:rPr>
              <a:t>new coaches affiliated w/Central Maine </a:t>
            </a:r>
            <a:r>
              <a:rPr lang="en-US" dirty="0" smtClean="0">
                <a:latin typeface="Century Schoolbook" panose="02040604050505020304" pitchFamily="18" charset="0"/>
              </a:rPr>
              <a:t>Healthcare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1" y="3107324"/>
            <a:ext cx="2210695" cy="2604987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Century Schoolbook" panose="02040604050505020304" pitchFamily="18" charset="0"/>
              </a:rPr>
              <a:t>32 </a:t>
            </a:r>
            <a:r>
              <a:rPr lang="en-US" sz="2000" i="1" dirty="0" smtClean="0">
                <a:latin typeface="Century Schoolbook" panose="02040604050505020304" pitchFamily="18" charset="0"/>
              </a:rPr>
              <a:t>trained</a:t>
            </a:r>
            <a:endParaRPr lang="en-US" sz="2000" i="1" dirty="0">
              <a:latin typeface="Century Schoolbook" panose="02040604050505020304" pitchFamily="18" charset="0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Schoolbook" panose="02040604050505020304" pitchFamily="18" charset="0"/>
              </a:rPr>
              <a:t>19 Active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Schoolbook" panose="02040604050505020304" pitchFamily="18" charset="0"/>
              </a:rPr>
              <a:t>13 Not available</a:t>
            </a:r>
          </a:p>
          <a:p>
            <a:pPr marL="398463" lvl="2" indent="-168275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Schoolbook" panose="02040604050505020304" pitchFamily="18" charset="0"/>
              </a:rPr>
              <a:t>Left their organization OR</a:t>
            </a:r>
          </a:p>
          <a:p>
            <a:pPr marL="398463" lvl="2" indent="-168275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Schoolbook" panose="02040604050505020304" pitchFamily="18" charset="0"/>
              </a:rPr>
              <a:t>Changed </a:t>
            </a:r>
            <a:r>
              <a:rPr lang="en-US" sz="1600" dirty="0">
                <a:latin typeface="Century Schoolbook" panose="02040604050505020304" pitchFamily="18" charset="0"/>
              </a:rPr>
              <a:t>job duties </a:t>
            </a:r>
            <a:r>
              <a:rPr lang="en-US" sz="1600" dirty="0" smtClean="0">
                <a:latin typeface="Century Schoolbook" panose="02040604050505020304" pitchFamily="18" charset="0"/>
              </a:rPr>
              <a:t>or position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24" y="1791690"/>
            <a:ext cx="5919787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traface Text Book"/>
                <a:cs typeface="Neutraface Text Book"/>
              </a:rPr>
              <a:t>Approach /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entury Schoolbook" panose="02040604050505020304" pitchFamily="18" charset="0"/>
              </a:rPr>
              <a:t>Since </a:t>
            </a:r>
            <a:r>
              <a:rPr lang="en-GB" dirty="0" smtClean="0">
                <a:latin typeface="Century Schoolbook" panose="02040604050505020304" pitchFamily="18" charset="0"/>
              </a:rPr>
              <a:t>October 2014</a:t>
            </a:r>
          </a:p>
          <a:p>
            <a:pPr lvl="1"/>
            <a:r>
              <a:rPr lang="en-GB" dirty="0" smtClean="0">
                <a:latin typeface="Century Schoolbook" panose="02040604050505020304" pitchFamily="18" charset="0"/>
              </a:rPr>
              <a:t>17 </a:t>
            </a:r>
            <a:r>
              <a:rPr lang="en-GB" dirty="0">
                <a:latin typeface="Century Schoolbook" panose="02040604050505020304" pitchFamily="18" charset="0"/>
              </a:rPr>
              <a:t>programs have </a:t>
            </a:r>
            <a:r>
              <a:rPr lang="en-GB" dirty="0" smtClean="0">
                <a:latin typeface="Century Schoolbook" panose="02040604050505020304" pitchFamily="18" charset="0"/>
              </a:rPr>
              <a:t>started in 6 communities</a:t>
            </a:r>
          </a:p>
          <a:p>
            <a:pPr lvl="1"/>
            <a:r>
              <a:rPr lang="en-GB" dirty="0" smtClean="0">
                <a:latin typeface="Century Schoolbook" panose="02040604050505020304" pitchFamily="18" charset="0"/>
              </a:rPr>
              <a:t>11 CMH SIM-trained </a:t>
            </a:r>
            <a:r>
              <a:rPr lang="en-GB" dirty="0">
                <a:latin typeface="Century Schoolbook" panose="02040604050505020304" pitchFamily="18" charset="0"/>
              </a:rPr>
              <a:t>coaches as </a:t>
            </a:r>
            <a:r>
              <a:rPr lang="en-GB" dirty="0" smtClean="0">
                <a:latin typeface="Century Schoolbook" panose="02040604050505020304" pitchFamily="18" charset="0"/>
              </a:rPr>
              <a:t>facilitators</a:t>
            </a:r>
          </a:p>
          <a:p>
            <a:pPr lvl="2"/>
            <a:r>
              <a:rPr lang="en-GB" dirty="0" smtClean="0">
                <a:latin typeface="Century Schoolbook" panose="02040604050505020304" pitchFamily="18" charset="0"/>
              </a:rPr>
              <a:t>+2 coaches trained by MaineGeneral Master Trainer </a:t>
            </a:r>
            <a:r>
              <a:rPr lang="en-GB" i="1" dirty="0" smtClean="0">
                <a:latin typeface="Century Schoolbook" panose="02040604050505020304" pitchFamily="18" charset="0"/>
              </a:rPr>
              <a:t>Select</a:t>
            </a:r>
            <a:r>
              <a:rPr lang="en-GB" dirty="0" smtClean="0">
                <a:latin typeface="Century Schoolbook" panose="02040604050505020304" pitchFamily="18" charset="0"/>
              </a:rPr>
              <a:t> (also SIM-funded)</a:t>
            </a:r>
            <a:endParaRPr lang="en-US" dirty="0">
              <a:latin typeface="Century Schoolbook" panose="02040604050505020304" pitchFamily="18" charset="0"/>
            </a:endParaRPr>
          </a:p>
          <a:p>
            <a:pPr lvl="1"/>
            <a:r>
              <a:rPr lang="en-US" dirty="0" smtClean="0">
                <a:latin typeface="Century Schoolbook" panose="02040604050505020304" pitchFamily="18" charset="0"/>
              </a:rPr>
              <a:t>Healthy Androscoggin grant from US CDC</a:t>
            </a:r>
          </a:p>
          <a:p>
            <a:pPr lvl="2"/>
            <a:r>
              <a:rPr lang="en-US" dirty="0" smtClean="0">
                <a:latin typeface="Century Schoolbook" panose="02040604050505020304" pitchFamily="18" charset="0"/>
              </a:rPr>
              <a:t>Racial and Ethnic Approaches to Community Health (REACH)</a:t>
            </a:r>
          </a:p>
          <a:p>
            <a:pPr lvl="2"/>
            <a:r>
              <a:rPr lang="en-US" dirty="0" smtClean="0">
                <a:latin typeface="Century Schoolbook" panose="02040604050505020304" pitchFamily="18" charset="0"/>
              </a:rPr>
              <a:t>DPP pilot for Somali participants with Somali lifestyle coach at B Street Clinic</a:t>
            </a:r>
            <a:endParaRPr lang="en-GB" dirty="0" smtClean="0">
              <a:latin typeface="Century Schoolbook" panose="02040604050505020304" pitchFamily="18" charset="0"/>
            </a:endParaRPr>
          </a:p>
        </p:txBody>
      </p:sp>
      <p:pic>
        <p:nvPicPr>
          <p:cNvPr id="7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Benefits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1905000"/>
            <a:ext cx="7489115" cy="432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Increased capacity to provide the National DPP throughout the state</a:t>
            </a:r>
          </a:p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March 2016 CMH DPP achieved Full Recognition from the CDC Diabetes Prevention Recognition Program (DPRP)</a:t>
            </a:r>
          </a:p>
          <a:p>
            <a:pPr marL="919163" lvl="2" indent="-461963" algn="l">
              <a:buFont typeface="Calibri" panose="020F0502020204030204" pitchFamily="34" charset="0"/>
              <a:buChar char="—"/>
            </a:pPr>
            <a:r>
              <a:rPr lang="en-GB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Met 11 required standards</a:t>
            </a:r>
          </a:p>
          <a:p>
            <a:pPr marL="919163" lvl="2" indent="-461963" algn="l">
              <a:buFont typeface="Calibri" panose="020F0502020204030204" pitchFamily="34" charset="0"/>
              <a:buChar char="—"/>
            </a:pPr>
            <a:r>
              <a:rPr lang="en-GB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Prepares us for reimbursement through</a:t>
            </a:r>
          </a:p>
          <a:p>
            <a:pPr marL="1376363" lvl="3" indent="-461963" algn="l">
              <a:buFont typeface="Calibri" panose="020F0502020204030204" pitchFamily="34" charset="0"/>
              <a:buChar char="—"/>
            </a:pPr>
            <a:r>
              <a:rPr lang="en-GB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Third party payers (</a:t>
            </a:r>
            <a:r>
              <a:rPr lang="en-GB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WellStarMe</a:t>
            </a:r>
            <a:r>
              <a:rPr lang="en-GB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, other insurance)</a:t>
            </a:r>
          </a:p>
          <a:p>
            <a:pPr marL="1376363" lvl="3" indent="-461963" algn="l">
              <a:buFont typeface="Calibri" panose="020F0502020204030204" pitchFamily="34" charset="0"/>
              <a:buChar char="—"/>
            </a:pPr>
            <a:r>
              <a:rPr lang="en-GB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Medicare Diabetes Prevention Program, scheduled to begin January 1, 2018</a:t>
            </a:r>
          </a:p>
        </p:txBody>
      </p:sp>
      <p:pic>
        <p:nvPicPr>
          <p:cNvPr id="9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Benefits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229600" cy="4627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397001"/>
            <a:ext cx="7950199" cy="1503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l">
              <a:buFont typeface="Arial" panose="020B0604020202020204" pitchFamily="34" charset="0"/>
              <a:buChar char="•"/>
            </a:pPr>
            <a:r>
              <a:rPr lang="en-GB" sz="59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Participants reduced their risk for type 2 diabetes</a:t>
            </a:r>
          </a:p>
          <a:p>
            <a:pPr marL="919163" lvl="2" indent="-461963" algn="l">
              <a:buFont typeface="Calibri" panose="020F0502020204030204" pitchFamily="34" charset="0"/>
              <a:buChar char="—"/>
            </a:pPr>
            <a:r>
              <a:rPr lang="en-GB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Reduced A1c, blood pressure, LDL cholesterol reported</a:t>
            </a:r>
          </a:p>
          <a:p>
            <a:pPr marL="919163" lvl="2" indent="-461963" algn="l">
              <a:buFont typeface="Calibri" panose="020F0502020204030204" pitchFamily="34" charset="0"/>
              <a:buChar char="—"/>
            </a:pPr>
            <a:r>
              <a:rPr lang="en-GB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Weight loss</a:t>
            </a: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908363" y="2718918"/>
            <a:ext cx="3000375" cy="227263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Key:</a:t>
            </a:r>
            <a:r>
              <a:rPr lang="en-US" sz="1600" b="0" dirty="0" smtClean="0"/>
              <a:t> </a:t>
            </a:r>
          </a:p>
          <a:p>
            <a:endParaRPr lang="en-US" sz="1600" b="0" dirty="0"/>
          </a:p>
          <a:p>
            <a:pPr marL="742950" indent="-742950"/>
            <a:r>
              <a:rPr lang="en-US" sz="1600" b="1" baseline="0" dirty="0"/>
              <a:t>2013-14</a:t>
            </a:r>
            <a:r>
              <a:rPr lang="en-US" sz="1600" b="0" baseline="0" dirty="0"/>
              <a:t> n=28, n=4 </a:t>
            </a:r>
            <a:r>
              <a:rPr lang="en-US" sz="1600" b="0" baseline="0" dirty="0" smtClean="0"/>
              <a:t>(reported </a:t>
            </a:r>
            <a:r>
              <a:rPr lang="en-US" sz="1600" b="0" baseline="0" dirty="0"/>
              <a:t>to </a:t>
            </a:r>
            <a:r>
              <a:rPr lang="en-US" sz="1600" b="0" baseline="0" dirty="0" smtClean="0"/>
              <a:t>DPRP March 2014)</a:t>
            </a:r>
            <a:endParaRPr lang="en-US" sz="1600" b="0" baseline="0" dirty="0"/>
          </a:p>
          <a:p>
            <a:pPr marL="742950" marR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/>
              <a:t>2014-16</a:t>
            </a:r>
            <a:r>
              <a:rPr lang="en-US" sz="1600" b="0" baseline="0" dirty="0"/>
              <a:t> n=7 </a:t>
            </a:r>
            <a:r>
              <a:rPr lang="en-US" sz="1600" b="0" baseline="0" dirty="0" smtClean="0"/>
              <a:t>(</a:t>
            </a:r>
            <a:r>
              <a:rPr lang="en-US" sz="1600" b="0" dirty="0" smtClean="0">
                <a:solidFill>
                  <a:schemeClr val="dk1"/>
                </a:solidFill>
                <a:effectLst/>
              </a:rPr>
              <a:t>reported </a:t>
            </a:r>
            <a:r>
              <a:rPr lang="en-US" sz="1600" b="0" dirty="0">
                <a:solidFill>
                  <a:schemeClr val="dk1"/>
                </a:solidFill>
                <a:effectLst/>
              </a:rPr>
              <a:t>to </a:t>
            </a:r>
            <a:r>
              <a:rPr lang="en-US" sz="1600" b="0" dirty="0" smtClean="0">
                <a:solidFill>
                  <a:schemeClr val="dk1"/>
                </a:solidFill>
                <a:effectLst/>
              </a:rPr>
              <a:t>DPRP March 2016)</a:t>
            </a:r>
            <a:endParaRPr lang="en-US" sz="1600" b="1" dirty="0"/>
          </a:p>
          <a:p>
            <a:pPr marL="742950" indent="-742950"/>
            <a:r>
              <a:rPr lang="en-US" sz="1600" b="1" dirty="0"/>
              <a:t>2016-17</a:t>
            </a:r>
            <a:r>
              <a:rPr lang="en-US" sz="1600" dirty="0"/>
              <a:t> n= 13</a:t>
            </a:r>
            <a:r>
              <a:rPr lang="en-US" sz="1600" baseline="0" dirty="0"/>
              <a:t> </a:t>
            </a:r>
            <a:r>
              <a:rPr lang="en-US" sz="1600" baseline="0" dirty="0" smtClean="0"/>
              <a:t>(6 month data reported</a:t>
            </a:r>
            <a:r>
              <a:rPr lang="en-US" sz="1600" dirty="0" smtClean="0"/>
              <a:t> to DPRP </a:t>
            </a:r>
            <a:r>
              <a:rPr lang="en-US" sz="1600" baseline="0" dirty="0" smtClean="0"/>
              <a:t>March 2016)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96333" y="2718918"/>
            <a:ext cx="5181815" cy="3423698"/>
            <a:chOff x="457201" y="2852056"/>
            <a:chExt cx="5020947" cy="32905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852056"/>
              <a:ext cx="5020947" cy="32905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62336" y="5326385"/>
              <a:ext cx="4222850" cy="26622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   2013-14 Cohort              2014-16 Cohort                2016-17 Cohort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Benefits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pic>
        <p:nvPicPr>
          <p:cNvPr id="8" name="Picture 2" descr="L:\Healthy Decisions\NDPP\Labels and Logos\Logos\CMH-CMM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" y="6228147"/>
            <a:ext cx="1758378" cy="5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0" y="1522412"/>
            <a:ext cx="7049969" cy="439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677DEF-F9A8-402F-99B1-51535EA3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5140F7-6AFA-403A-ABFD-040CF2A3CBEE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4B5215-D288-4796-B0CD-19699ACDE4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618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SIM-trained new coaches affiliated w/Central Maine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Maine Health Management Coalition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Putnoky</dc:creator>
  <cp:lastModifiedBy>Henry, Alan</cp:lastModifiedBy>
  <cp:revision>76</cp:revision>
  <dcterms:created xsi:type="dcterms:W3CDTF">2014-04-14T13:33:44Z</dcterms:created>
  <dcterms:modified xsi:type="dcterms:W3CDTF">2016-11-30T18:17:41Z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0x0101004256324185465743918DDE83A58DB100</vt:lpwstr>
  </property>
</Properties>
</file>